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866fd858c5142f4" /><Relationship Type="http://schemas.openxmlformats.org/officeDocument/2006/relationships/extended-properties" Target="/docProps/app.xml" Id="Rc470450e66be49ff" /><Relationship Type="http://schemas.openxmlformats.org/officeDocument/2006/relationships/officeDocument" Target="/ppt/presentation.xml" Id="R6b9a3f76e20f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a6b3a864f4ecb"/>
  </p:sldMasterIdLst>
  <p:notesMasterIdLst>
    <p:notesMasterId xmlns:r="http://schemas.openxmlformats.org/officeDocument/2006/relationships" r:id="R7ca6ecb9a68b49c3"/>
  </p:notesMasterIdLst>
  <p:sldIdLst>
    <p:sldId xmlns:r="http://schemas.openxmlformats.org/officeDocument/2006/relationships" id="256" r:id="Rd92b29293e524398"/>
    <p:sldId xmlns:r="http://schemas.openxmlformats.org/officeDocument/2006/relationships" id="257" r:id="R3b38f78e71b24b2a"/>
    <p:sldId xmlns:r="http://schemas.openxmlformats.org/officeDocument/2006/relationships" id="258" r:id="R74d30f2f20db404f"/>
    <p:sldId xmlns:r="http://schemas.openxmlformats.org/officeDocument/2006/relationships" id="259" r:id="Ra4863d73a1f242e8"/>
    <p:sldId xmlns:r="http://schemas.openxmlformats.org/officeDocument/2006/relationships" id="260" r:id="Rb2b73b74fad94c6b"/>
    <p:sldId xmlns:r="http://schemas.openxmlformats.org/officeDocument/2006/relationships" id="261" r:id="R17fd5da1a5ef4496"/>
    <p:sldId xmlns:r="http://schemas.openxmlformats.org/officeDocument/2006/relationships" id="262" r:id="Ra80a49b163fa4f88"/>
    <p:sldId xmlns:r="http://schemas.openxmlformats.org/officeDocument/2006/relationships" id="263" r:id="R65e841396ba9433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860aceb01cb4642" /><Relationship Type="http://schemas.openxmlformats.org/officeDocument/2006/relationships/slideMaster" Target="/ppt/slideMasters/slideMaster1.xml" Id="Rc6ba6b3a864f4ecb" /><Relationship Type="http://schemas.openxmlformats.org/officeDocument/2006/relationships/notesMaster" Target="/ppt/notesMasters/notesMaster1.xml" Id="R7ca6ecb9a68b49c3" /><Relationship Type="http://schemas.openxmlformats.org/officeDocument/2006/relationships/presProps" Target="/ppt/presProps.xml" Id="R0883805cdd624c60" /><Relationship Type="http://schemas.openxmlformats.org/officeDocument/2006/relationships/tableStyles" Target="/ppt/tableStyles.xml" Id="Ra1acc273904743e3" /><Relationship Type="http://schemas.openxmlformats.org/officeDocument/2006/relationships/slide" Target="/ppt/slides/slide1.xml" Id="Rd92b29293e524398" /><Relationship Type="http://schemas.openxmlformats.org/officeDocument/2006/relationships/slide" Target="/ppt/slides/slide2.xml" Id="R3b38f78e71b24b2a" /><Relationship Type="http://schemas.openxmlformats.org/officeDocument/2006/relationships/slide" Target="/ppt/slides/slide3.xml" Id="R74d30f2f20db404f" /><Relationship Type="http://schemas.openxmlformats.org/officeDocument/2006/relationships/slide" Target="/ppt/slides/slide4.xml" Id="Ra4863d73a1f242e8" /><Relationship Type="http://schemas.openxmlformats.org/officeDocument/2006/relationships/slide" Target="/ppt/slides/slide5.xml" Id="Rb2b73b74fad94c6b" /><Relationship Type="http://schemas.openxmlformats.org/officeDocument/2006/relationships/slide" Target="/ppt/slides/slide6.xml" Id="R17fd5da1a5ef4496" /><Relationship Type="http://schemas.openxmlformats.org/officeDocument/2006/relationships/slide" Target="/ppt/slides/slide7.xml" Id="Ra80a49b163fa4f88" /><Relationship Type="http://schemas.openxmlformats.org/officeDocument/2006/relationships/slide" Target="/ppt/slides/slide8.xml" Id="R65e841396ba9433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fd799fbef7a4c5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ab08102a7fb4b75" /><Relationship Type="http://schemas.openxmlformats.org/officeDocument/2006/relationships/notesMaster" Target="/ppt/notesMasters/notesMaster1.xml" Id="R9b6d8b7f6a304e0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7b997c7cb034a0d" /><Relationship Type="http://schemas.openxmlformats.org/officeDocument/2006/relationships/notesMaster" Target="/ppt/notesMasters/notesMaster1.xml" Id="R64109b46622f40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80bc873686d48f7" /><Relationship Type="http://schemas.openxmlformats.org/officeDocument/2006/relationships/notesMaster" Target="/ppt/notesMasters/notesMaster1.xml" Id="R10539051a6c044f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e4d10d25cdb422a" /><Relationship Type="http://schemas.openxmlformats.org/officeDocument/2006/relationships/notesMaster" Target="/ppt/notesMasters/notesMaster1.xml" Id="R8ec4844684654de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55b69ca0994428c" /><Relationship Type="http://schemas.openxmlformats.org/officeDocument/2006/relationships/notesMaster" Target="/ppt/notesMasters/notesMaster1.xml" Id="Raa0cece6284745f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5363090d3a6426b" /><Relationship Type="http://schemas.openxmlformats.org/officeDocument/2006/relationships/notesMaster" Target="/ppt/notesMasters/notesMaster1.xml" Id="R72048d3054e0455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dafcab7bfb24c90" /><Relationship Type="http://schemas.openxmlformats.org/officeDocument/2006/relationships/notesMaster" Target="/ppt/notesMasters/notesMaster1.xml" Id="R91b201a8521a432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08695073c114440" /><Relationship Type="http://schemas.openxmlformats.org/officeDocument/2006/relationships/notesMaster" Target="/ppt/notesMasters/notesMaster1.xml" Id="R6f2b819f663241c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f22d21b02484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15aa5ab520c48f0" /><Relationship Type="http://schemas.openxmlformats.org/officeDocument/2006/relationships/slideLayout" Target="/ppt/slideLayouts/slideLayout1.xml" Id="Rad02c4addd0345d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2c4addd0345d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d33ae79d5415c" /><Relationship Type="http://schemas.openxmlformats.org/officeDocument/2006/relationships/notesSlide" Target="/ppt/notesSlides/notesSlide1.xml" Id="R4088002cd797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af0b74fb4741" /><Relationship Type="http://schemas.openxmlformats.org/officeDocument/2006/relationships/notesSlide" Target="/ppt/notesSlides/notesSlide2.xml" Id="R40e4ed39af8e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bcf02cf9a4f51" /><Relationship Type="http://schemas.openxmlformats.org/officeDocument/2006/relationships/notesSlide" Target="/ppt/notesSlides/notesSlide3.xml" Id="Rd0f3de778e52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4928962c048a0" /><Relationship Type="http://schemas.openxmlformats.org/officeDocument/2006/relationships/notesSlide" Target="/ppt/notesSlides/notesSlide4.xml" Id="Rf6309334e52f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eccd463f4cb2" /><Relationship Type="http://schemas.openxmlformats.org/officeDocument/2006/relationships/notesSlide" Target="/ppt/notesSlides/notesSlide5.xml" Id="R9de45be4d923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7a1aaa4124195" /><Relationship Type="http://schemas.openxmlformats.org/officeDocument/2006/relationships/notesSlide" Target="/ppt/notesSlides/notesSlide6.xml" Id="R70bebf0e4dc2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f69a23cc54da1" /><Relationship Type="http://schemas.openxmlformats.org/officeDocument/2006/relationships/notesSlide" Target="/ppt/notesSlides/notesSlide7.xml" Id="Rf264147981004fc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24cbc9954c3c" /><Relationship Type="http://schemas.openxmlformats.org/officeDocument/2006/relationships/notesSlide" Target="/ppt/notesSlides/notesSlide8.xml" Id="Ra6d0ee09defb464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0470A936-9093-43A9-B541-0A349A4BF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0C736151-E747-4C25-9C0E-84B228DA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F0E8"/>
                </a:solidFill>
              </a:defRPr>
            </a:pPr>
            <a:r>
              <a:rPr sz="1050" b="1">
                <a:solidFill>
                  <a:srgbClr val="F4F0E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9E3D3D25-A746-4BF7-8AD8-77D211FED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DB38"/>
                </a:solidFill>
              </a:defRPr>
            </a:pPr>
            <a:r>
              <a:rPr sz="900" b="1">
                <a:solidFill>
                  <a:srgbClr val="B8DB38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9E44BE6D-C741-4BE8-B09C-D90925CA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51F72"/>
                </a:solidFill>
              </a:defRPr>
            </a:pPr>
            <a:r>
              <a:rPr sz="900" b="1">
                <a:solidFill>
                  <a:srgbClr val="F51F72"/>
                </a:solidFill>
              </a:rPr>
              <a:t>01</a:t>
            </a:r>
          </a:p>
        </p:txBody>
      </p:sp>
      <p:sp>
        <p:nvSpPr>
          <p:cNvPr id="5" name="pink-glow">
            <a:extLst xmlns:a="http://schemas.openxmlformats.org/drawingml/2006/main">
              <a:ext uri="{FF2B5EF4-FFF2-40B4-BE49-F238E27FC236}">
                <a16:creationId xmlns:a16="http://schemas.microsoft.com/office/drawing/2014/main" id="{8E0F2C09-E8A4-4392-9A4C-2E3F8F9C4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57200"/>
            <a:ext cx="2476500" cy="6400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0C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eyebrow">
            <a:extLst xmlns:a="http://schemas.openxmlformats.org/drawingml/2006/main">
              <a:ext uri="{FF2B5EF4-FFF2-40B4-BE49-F238E27FC236}">
                <a16:creationId xmlns:a16="http://schemas.microsoft.com/office/drawing/2014/main" id="{E17B168A-F96C-4DFB-85EC-ACDEA527D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0962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DB38"/>
                </a:solidFill>
              </a:defRPr>
            </a:pPr>
            <a:r>
              <a:rPr sz="1050" b="1">
                <a:solidFill>
                  <a:srgbClr val="B8DB38"/>
                </a:solidFill>
              </a:rPr>
              <a:t>THE ’ASTROSCALES’ CREATIVE SYSTEM</a:t>
            </a:r>
          </a:p>
        </p:txBody>
      </p:sp>
      <p:sp>
        <p:nvSpPr>
          <p:cNvPr id="7" name="title">
            <a:extLst xmlns:a="http://schemas.openxmlformats.org/drawingml/2006/main">
              <a:ext uri="{FF2B5EF4-FFF2-40B4-BE49-F238E27FC236}">
                <a16:creationId xmlns:a16="http://schemas.microsoft.com/office/drawing/2014/main" id="{3A412DC4-7FBE-4560-A9E3-17D6B5C2A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219200"/>
            <a:ext cx="7239000" cy="433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600" b="1">
                <a:solidFill>
                  <a:srgbClr val="F4F0E8"/>
                </a:solidFill>
              </a:defRPr>
            </a:pPr>
            <a:r>
              <a:rPr sz="6600" b="1">
                <a:solidFill>
                  <a:srgbClr val="F4F0E8"/>
                </a:solidFill>
              </a:rPr>
              <a:t>SONG.</a:t>
            </a:r>
          </a:p>
          <a:p xmlns:a="http://schemas.openxmlformats.org/drawingml/2006/main">
            <a:pPr algn="l">
              <a:defRPr sz="6600" b="1">
                <a:solidFill>
                  <a:srgbClr val="F4F0E8"/>
                </a:solidFill>
              </a:defRPr>
            </a:pPr>
            <a:r>
              <a:rPr sz="6600" b="1">
                <a:solidFill>
                  <a:srgbClr val="F4F0E8"/>
                </a:solidFill>
              </a:rPr>
              <a:t>STORY.</a:t>
            </a:r>
          </a:p>
          <a:p xmlns:a="http://schemas.openxmlformats.org/drawingml/2006/main">
            <a:pPr algn="l">
              <a:defRPr sz="6600" b="1">
                <a:solidFill>
                  <a:srgbClr val="F4F0E8"/>
                </a:solidFill>
              </a:defRPr>
            </a:pPr>
            <a:r>
              <a:rPr sz="6600" b="1">
                <a:solidFill>
                  <a:srgbClr val="F4F0E8"/>
                </a:solidFill>
              </a:rPr>
              <a:t>SPACE.</a:t>
            </a:r>
          </a:p>
          <a:p xmlns:a="http://schemas.openxmlformats.org/drawingml/2006/main">
            <a:pPr algn="l">
              <a:defRPr sz="6600" b="1">
                <a:solidFill>
                  <a:srgbClr val="F4F0E8"/>
                </a:solidFill>
              </a:defRPr>
            </a:pPr>
            <a:r>
              <a:rPr sz="6600" b="1">
                <a:solidFill>
                  <a:srgbClr val="F4F0E8"/>
                </a:solidFill>
              </a:rPr>
              <a:t>SELF.</a:t>
            </a:r>
          </a:p>
        </p:txBody>
      </p:sp>
      <p:sp>
        <p:nvSpPr>
          <p:cNvPr id="8" name="signal">
            <a:extLst xmlns:a="http://schemas.openxmlformats.org/drawingml/2006/main">
              <a:ext uri="{FF2B5EF4-FFF2-40B4-BE49-F238E27FC236}">
                <a16:creationId xmlns:a16="http://schemas.microsoft.com/office/drawing/2014/main" id="{12540F5A-2C0E-43C4-9C4C-79AA67949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753100"/>
            <a:ext cx="1143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1F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ek">
            <a:extLst xmlns:a="http://schemas.openxmlformats.org/drawingml/2006/main">
              <a:ext uri="{FF2B5EF4-FFF2-40B4-BE49-F238E27FC236}">
                <a16:creationId xmlns:a16="http://schemas.microsoft.com/office/drawing/2014/main" id="{334816A9-1F43-4667-854C-B44F3B0FD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619750"/>
            <a:ext cx="561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F0E8"/>
                </a:solidFill>
              </a:defRPr>
            </a:pPr>
            <a:r>
              <a:rPr sz="1875" b="1">
                <a:solidFill>
                  <a:srgbClr val="F4F0E8"/>
                </a:solidFill>
              </a:rPr>
              <a:t>Four ways into the work.</a:t>
            </a:r>
          </a:p>
          <a:p xmlns:a="http://schemas.openxmlformats.org/drawingml/2006/main">
            <a:pPr algn="l">
              <a:defRPr sz="1875" b="1">
                <a:solidFill>
                  <a:srgbClr val="F4F0E8"/>
                </a:solidFill>
              </a:defRPr>
            </a:pPr>
            <a:r>
              <a:rPr sz="1875" b="1">
                <a:solidFill>
                  <a:srgbClr val="F4F0E8"/>
                </a:solidFill>
              </a:rPr>
              <a:t>One continuous act of authorship.</a:t>
            </a:r>
          </a:p>
        </p:txBody>
      </p:sp>
      <p:sp>
        <p:nvSpPr>
          <p:cNvPr id="10" name="case-study">
            <a:extLst xmlns:a="http://schemas.openxmlformats.org/drawingml/2006/main">
              <a:ext uri="{FF2B5EF4-FFF2-40B4-BE49-F238E27FC236}">
                <a16:creationId xmlns:a16="http://schemas.microsoft.com/office/drawing/2014/main" id="{0FD6E829-C826-4AC9-A690-5166B7A15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334000"/>
            <a:ext cx="228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B8DB38"/>
                </a:solidFill>
              </a:defRPr>
            </a:pPr>
            <a:r>
              <a:rPr sz="1125" b="1">
                <a:solidFill>
                  <a:srgbClr val="B8DB38"/>
                </a:solidFill>
              </a:rPr>
              <a:t>CUSTOM MADE</a:t>
            </a:r>
          </a:p>
          <a:p xmlns:a="http://schemas.openxmlformats.org/drawingml/2006/main">
            <a:pPr algn="r">
              <a:defRPr sz="1125" b="1">
                <a:solidFill>
                  <a:srgbClr val="B8DB38"/>
                </a:solidFill>
              </a:defRPr>
            </a:pPr>
            <a:r>
              <a:rPr sz="1125" b="1">
                <a:solidFill>
                  <a:srgbClr val="B8DB38"/>
                </a:solidFill>
              </a:rPr>
              <a:t>A LIVE CASE STUDY</a:t>
            </a:r>
          </a:p>
          <a:p xmlns:a="http://schemas.openxmlformats.org/drawingml/2006/main">
            <a:pPr algn="r">
              <a:defRPr sz="1125" b="1">
                <a:solidFill>
                  <a:srgbClr val="B8DB38"/>
                </a:solidFill>
              </a:defRPr>
            </a:pPr>
            <a:r>
              <a:rPr sz="1125" b="1">
                <a:solidFill>
                  <a:srgbClr val="B8DB38"/>
                </a:solidFill>
              </a:rPr>
              <a:t>25·07·2026</a:t>
            </a:r>
          </a:p>
        </p:txBody>
      </p:sp>
    </p:spTree>
    <p:extLst>
      <p:ext uri="{BB962C8B-B14F-4D97-AF65-F5344CB8AC3E}">
        <p14:creationId xmlns:p14="http://schemas.microsoft.com/office/powerpoint/2010/main" val="199228608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7DEC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A3ABEF2D-2DB2-4944-8C9A-EF5CE3D60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39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95AC63B-D4D3-41B0-8B9F-97A907D23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80908"/>
                </a:solidFill>
              </a:defRPr>
            </a:pPr>
            <a:r>
              <a:rPr sz="1050" b="1">
                <a:solidFill>
                  <a:srgbClr val="08090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AC6A350B-1695-4F59-BA3A-1506928A3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10D"/>
                </a:solidFill>
              </a:defRPr>
            </a:pPr>
            <a:r>
              <a:rPr sz="900" b="1">
                <a:solidFill>
                  <a:srgbClr val="65710D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212C46D8-9368-489C-88BD-B4865C3CA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20F4E"/>
                </a:solidFill>
              </a:defRPr>
            </a:pPr>
            <a:r>
              <a:rPr sz="900" b="1">
                <a:solidFill>
                  <a:srgbClr val="B20F4E"/>
                </a:solidFill>
              </a:rPr>
              <a:t>02</a:t>
            </a:r>
          </a:p>
        </p:txBody>
      </p:sp>
      <p:sp>
        <p:nvSpPr>
          <p:cNvPr id="5" name="eyebrow">
            <a:extLst xmlns:a="http://schemas.openxmlformats.org/drawingml/2006/main">
              <a:ext uri="{FF2B5EF4-FFF2-40B4-BE49-F238E27FC236}">
                <a16:creationId xmlns:a16="http://schemas.microsoft.com/office/drawing/2014/main" id="{B6126E1A-D3C6-4E4F-AF5D-7AF5087F1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09625"/>
            <a:ext cx="495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10D"/>
                </a:solidFill>
              </a:defRPr>
            </a:pPr>
            <a:r>
              <a:rPr sz="1050" b="1">
                <a:solidFill>
                  <a:srgbClr val="65710D"/>
                </a:solidFill>
              </a:rPr>
              <a:t>MORE THAN FOUR CONTENT CATEGORIES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993EBBB-3BD3-47BA-817E-4406FA760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90625"/>
            <a:ext cx="876300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80908"/>
                </a:solidFill>
              </a:defRPr>
            </a:pPr>
            <a:r>
              <a:rPr sz="4350" b="1">
                <a:solidFill>
                  <a:srgbClr val="080908"/>
                </a:solidFill>
              </a:rPr>
              <a:t>THIS IS HOW AN IDEA</a:t>
            </a:r>
          </a:p>
          <a:p xmlns:a="http://schemas.openxmlformats.org/drawingml/2006/main">
            <a:pPr algn="l">
              <a:defRPr sz="4350" b="1">
                <a:solidFill>
                  <a:srgbClr val="080908"/>
                </a:solidFill>
              </a:defRPr>
            </a:pPr>
            <a:r>
              <a:rPr sz="4350" b="1">
                <a:solidFill>
                  <a:srgbClr val="080908"/>
                </a:solidFill>
              </a:rPr>
              <a:t>BECOMES A WORLD.</a:t>
            </a:r>
          </a:p>
        </p:txBody>
      </p:sp>
      <p:sp>
        <p:nvSpPr>
          <p:cNvPr id="7" name="accent">
            <a:extLst xmlns:a="http://schemas.openxmlformats.org/drawingml/2006/main">
              <a:ext uri="{FF2B5EF4-FFF2-40B4-BE49-F238E27FC236}">
                <a16:creationId xmlns:a16="http://schemas.microsoft.com/office/drawing/2014/main" id="{A49D8C61-F5F7-41EB-ACC9-1AD88D978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762000"/>
            <a:ext cx="1666875" cy="2057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1F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ig-four">
            <a:extLst xmlns:a="http://schemas.openxmlformats.org/drawingml/2006/main">
              <a:ext uri="{FF2B5EF4-FFF2-40B4-BE49-F238E27FC236}">
                <a16:creationId xmlns:a16="http://schemas.microsoft.com/office/drawing/2014/main" id="{709BBF87-E284-4F7A-8310-CEE3A5CDF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819150"/>
            <a:ext cx="12573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0" b="1">
                <a:solidFill>
                  <a:srgbClr val="080908"/>
                </a:solidFill>
              </a:defRPr>
            </a:pPr>
            <a:r>
              <a:rPr sz="10500" b="1">
                <a:solidFill>
                  <a:srgbClr val="080908"/>
                </a:solidFill>
              </a:rPr>
              <a:t>4</a:t>
            </a:r>
          </a:p>
        </p:txBody>
      </p:sp>
      <p:sp>
        <p:nvSpPr>
          <p:cNvPr id="9" name="label-0">
            <a:extLst xmlns:a="http://schemas.openxmlformats.org/drawingml/2006/main">
              <a:ext uri="{FF2B5EF4-FFF2-40B4-BE49-F238E27FC236}">
                <a16:creationId xmlns:a16="http://schemas.microsoft.com/office/drawing/2014/main" id="{819C9381-D05E-46A6-8292-BDA97D6B4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71850"/>
            <a:ext cx="190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80908"/>
                </a:solidFill>
              </a:defRPr>
            </a:pPr>
            <a:r>
              <a:rPr sz="2100" b="1">
                <a:solidFill>
                  <a:srgbClr val="080908"/>
                </a:solidFill>
              </a:rPr>
              <a:t>SONG</a:t>
            </a:r>
          </a:p>
        </p:txBody>
      </p:sp>
      <p:sp>
        <p:nvSpPr>
          <p:cNvPr id="10" name="meaning-0">
            <a:extLst xmlns:a="http://schemas.openxmlformats.org/drawingml/2006/main">
              <a:ext uri="{FF2B5EF4-FFF2-40B4-BE49-F238E27FC236}">
                <a16:creationId xmlns:a16="http://schemas.microsoft.com/office/drawing/2014/main" id="{FEA71890-DECA-4FCE-85B4-5F01C081B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909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makes it felt.</a:t>
            </a:r>
          </a:p>
        </p:txBody>
      </p:sp>
      <p:sp>
        <p:nvSpPr>
          <p:cNvPr id="11" name="rule-0">
            <a:extLst xmlns:a="http://schemas.openxmlformats.org/drawingml/2006/main">
              <a:ext uri="{FF2B5EF4-FFF2-40B4-BE49-F238E27FC236}">
                <a16:creationId xmlns:a16="http://schemas.microsoft.com/office/drawing/2014/main" id="{424FECDC-FB71-4B9B-81EA-CD85C1450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543300"/>
            <a:ext cx="3810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39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label-1">
            <a:extLst xmlns:a="http://schemas.openxmlformats.org/drawingml/2006/main">
              <a:ext uri="{FF2B5EF4-FFF2-40B4-BE49-F238E27FC236}">
                <a16:creationId xmlns:a16="http://schemas.microsoft.com/office/drawing/2014/main" id="{48CE5381-A006-4F70-B711-F4DD445E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00500"/>
            <a:ext cx="190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1F72"/>
                </a:solidFill>
              </a:defRPr>
            </a:pPr>
            <a:r>
              <a:rPr sz="2100" b="1">
                <a:solidFill>
                  <a:srgbClr val="F51F72"/>
                </a:solidFill>
              </a:rPr>
              <a:t>STORY</a:t>
            </a:r>
          </a:p>
        </p:txBody>
      </p:sp>
      <p:sp>
        <p:nvSpPr>
          <p:cNvPr id="13" name="meaning-1">
            <a:extLst xmlns:a="http://schemas.openxmlformats.org/drawingml/2006/main">
              <a:ext uri="{FF2B5EF4-FFF2-40B4-BE49-F238E27FC236}">
                <a16:creationId xmlns:a16="http://schemas.microsoft.com/office/drawing/2014/main" id="{00E002CF-AD51-480E-BBC7-35BA3550A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1955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makes it understood.</a:t>
            </a:r>
          </a:p>
        </p:txBody>
      </p:sp>
      <p:sp>
        <p:nvSpPr>
          <p:cNvPr id="14" name="rule-1">
            <a:extLst xmlns:a="http://schemas.openxmlformats.org/drawingml/2006/main">
              <a:ext uri="{FF2B5EF4-FFF2-40B4-BE49-F238E27FC236}">
                <a16:creationId xmlns:a16="http://schemas.microsoft.com/office/drawing/2014/main" id="{5546012B-B5E0-4256-98DB-46A74251E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171950"/>
            <a:ext cx="3810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1F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label-2">
            <a:extLst xmlns:a="http://schemas.openxmlformats.org/drawingml/2006/main">
              <a:ext uri="{FF2B5EF4-FFF2-40B4-BE49-F238E27FC236}">
                <a16:creationId xmlns:a16="http://schemas.microsoft.com/office/drawing/2014/main" id="{490887D0-9363-4BA7-80E6-826E6F8F2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29150"/>
            <a:ext cx="190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65710D"/>
                </a:solidFill>
              </a:defRPr>
            </a:pPr>
            <a:r>
              <a:rPr sz="2100" b="1">
                <a:solidFill>
                  <a:srgbClr val="65710D"/>
                </a:solidFill>
              </a:rPr>
              <a:t>SPACE</a:t>
            </a:r>
          </a:p>
        </p:txBody>
      </p:sp>
      <p:sp>
        <p:nvSpPr>
          <p:cNvPr id="16" name="meaning-2">
            <a:extLst xmlns:a="http://schemas.openxmlformats.org/drawingml/2006/main">
              <a:ext uri="{FF2B5EF4-FFF2-40B4-BE49-F238E27FC236}">
                <a16:creationId xmlns:a16="http://schemas.microsoft.com/office/drawing/2014/main" id="{E666AF0F-DA8E-44F2-AA04-BA8805358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482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makes it shared.</a:t>
            </a:r>
          </a:p>
        </p:txBody>
      </p:sp>
      <p:sp>
        <p:nvSpPr>
          <p:cNvPr id="17" name="rule-2">
            <a:extLst xmlns:a="http://schemas.openxmlformats.org/drawingml/2006/main">
              <a:ext uri="{FF2B5EF4-FFF2-40B4-BE49-F238E27FC236}">
                <a16:creationId xmlns:a16="http://schemas.microsoft.com/office/drawing/2014/main" id="{6DA5C0C2-28FB-47CF-A58D-CCF037BA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800600"/>
            <a:ext cx="3810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39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abel-3">
            <a:extLst xmlns:a="http://schemas.openxmlformats.org/drawingml/2006/main">
              <a:ext uri="{FF2B5EF4-FFF2-40B4-BE49-F238E27FC236}">
                <a16:creationId xmlns:a16="http://schemas.microsoft.com/office/drawing/2014/main" id="{DDAF7511-A70C-40A6-A50B-CD13F7B46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257800"/>
            <a:ext cx="190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80908"/>
                </a:solidFill>
              </a:defRPr>
            </a:pPr>
            <a:r>
              <a:rPr sz="2100" b="1">
                <a:solidFill>
                  <a:srgbClr val="080908"/>
                </a:solidFill>
              </a:rPr>
              <a:t>SELF</a:t>
            </a:r>
          </a:p>
        </p:txBody>
      </p:sp>
      <p:sp>
        <p:nvSpPr>
          <p:cNvPr id="19" name="meaning-3">
            <a:extLst xmlns:a="http://schemas.openxmlformats.org/drawingml/2006/main">
              <a:ext uri="{FF2B5EF4-FFF2-40B4-BE49-F238E27FC236}">
                <a16:creationId xmlns:a16="http://schemas.microsoft.com/office/drawing/2014/main" id="{5AC1B439-8A1F-4108-AE3A-0888AABF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27685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makes it true.</a:t>
            </a:r>
          </a:p>
        </p:txBody>
      </p:sp>
      <p:sp>
        <p:nvSpPr>
          <p:cNvPr id="20" name="rule-3">
            <a:extLst xmlns:a="http://schemas.openxmlformats.org/drawingml/2006/main">
              <a:ext uri="{FF2B5EF4-FFF2-40B4-BE49-F238E27FC236}">
                <a16:creationId xmlns:a16="http://schemas.microsoft.com/office/drawing/2014/main" id="{8202FAC2-98E9-4A1A-8691-DF0B680F5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429250"/>
            <a:ext cx="3810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39C8F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852987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5335510D-7029-4E28-BDE5-2495D94BB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11EE2056-7A0F-44A1-B41E-39A0CA852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F0E8"/>
                </a:solidFill>
              </a:defRPr>
            </a:pPr>
            <a:r>
              <a:rPr sz="1050" b="1">
                <a:solidFill>
                  <a:srgbClr val="F4F0E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F55A35A7-0FE0-45DD-A601-9B27E123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DB38"/>
                </a:solidFill>
              </a:defRPr>
            </a:pPr>
            <a:r>
              <a:rPr sz="900" b="1">
                <a:solidFill>
                  <a:srgbClr val="B8DB38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D4CA09AF-F02E-4FB6-9355-6E8C41E46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51F72"/>
                </a:solidFill>
              </a:defRPr>
            </a:pPr>
            <a:r>
              <a:rPr sz="900" b="1">
                <a:solidFill>
                  <a:srgbClr val="F51F72"/>
                </a:solidFill>
              </a:rPr>
              <a:t>03</a:t>
            </a:r>
          </a:p>
        </p:txBody>
      </p:sp>
      <p:sp>
        <p:nvSpPr>
          <p:cNvPr id="5" name="role">
            <a:extLst xmlns:a="http://schemas.openxmlformats.org/drawingml/2006/main">
              <a:ext uri="{FF2B5EF4-FFF2-40B4-BE49-F238E27FC236}">
                <a16:creationId xmlns:a16="http://schemas.microsoft.com/office/drawing/2014/main" id="{D394FEFE-63E1-4844-8B37-2F1ACF756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191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1F72"/>
                </a:solidFill>
              </a:defRPr>
            </a:pPr>
            <a:r>
              <a:rPr sz="1050" b="1">
                <a:solidFill>
                  <a:srgbClr val="F51F72"/>
                </a:solidFill>
              </a:rPr>
              <a:t>01 / THE SIGNAL</a:t>
            </a:r>
          </a:p>
        </p:txBody>
      </p:sp>
      <p:sp>
        <p:nvSpPr>
          <p:cNvPr id="6" name="pillar-name">
            <a:extLst xmlns:a="http://schemas.openxmlformats.org/drawingml/2006/main">
              <a:ext uri="{FF2B5EF4-FFF2-40B4-BE49-F238E27FC236}">
                <a16:creationId xmlns:a16="http://schemas.microsoft.com/office/drawing/2014/main" id="{C032F71C-7D61-4CC0-9A36-9BF535A12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38250"/>
            <a:ext cx="5810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F51F72"/>
                </a:solidFill>
              </a:defRPr>
            </a:pPr>
            <a:r>
              <a:rPr sz="7800" b="1">
                <a:solidFill>
                  <a:srgbClr val="F51F72"/>
                </a:solidFill>
              </a:rPr>
              <a:t>SONG</a:t>
            </a:r>
          </a:p>
        </p:txBody>
      </p:sp>
      <p:sp>
        <p:nvSpPr>
          <p:cNvPr id="7" name="vertical-accent">
            <a:extLst xmlns:a="http://schemas.openxmlformats.org/drawingml/2006/main">
              <a:ext uri="{FF2B5EF4-FFF2-40B4-BE49-F238E27FC236}">
                <a16:creationId xmlns:a16="http://schemas.microsoft.com/office/drawing/2014/main" id="{9D88E1C1-8852-4CB7-A720-02C88C7CC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219200"/>
            <a:ext cx="47625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1F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85AD8373-9061-41DC-98D3-44AE0430D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190625"/>
            <a:ext cx="4476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4F0E8"/>
                </a:solidFill>
              </a:defRPr>
            </a:pPr>
            <a:r>
              <a:rPr sz="2550" b="1">
                <a:solidFill>
                  <a:srgbClr val="F4F0E8"/>
                </a:solidFill>
              </a:rPr>
              <a:t>“The body understands before the brain analyses.”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4AC77153-E151-4ECF-9565-F403F1853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38425"/>
            <a:ext cx="4476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EBAB2"/>
                </a:solidFill>
              </a:defRPr>
            </a:pPr>
            <a:r>
              <a:rPr sz="1500" b="0">
                <a:solidFill>
                  <a:srgbClr val="BEBAB2"/>
                </a:solidFill>
              </a:rPr>
              <a:t>Rhythm, voice, lyric and sound make the idea felt. SONG is not background music for the story. It is the living pulse of it.</a:t>
            </a:r>
          </a:p>
        </p:txBody>
      </p:sp>
      <p:sp>
        <p:nvSpPr>
          <p:cNvPr id="10" name="practice-label">
            <a:extLst xmlns:a="http://schemas.openxmlformats.org/drawingml/2006/main">
              <a:ext uri="{FF2B5EF4-FFF2-40B4-BE49-F238E27FC236}">
                <a16:creationId xmlns:a16="http://schemas.microsoft.com/office/drawing/2014/main" id="{B03F69E6-E613-4997-BB3B-18F405F46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290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DB38"/>
                </a:solidFill>
              </a:defRPr>
            </a:pPr>
            <a:r>
              <a:rPr sz="975" b="1">
                <a:solidFill>
                  <a:srgbClr val="B8DB38"/>
                </a:solidFill>
              </a:rPr>
              <a:t>CUSTOM MADE / IN PRACTICE</a:t>
            </a:r>
          </a:p>
        </p:txBody>
      </p:sp>
      <p:sp>
        <p:nvSpPr>
          <p:cNvPr id="11" name="practice">
            <a:extLst xmlns:a="http://schemas.openxmlformats.org/drawingml/2006/main">
              <a:ext uri="{FF2B5EF4-FFF2-40B4-BE49-F238E27FC236}">
                <a16:creationId xmlns:a16="http://schemas.microsoft.com/office/drawing/2014/main" id="{CDB99A7C-9ADA-4464-87C8-9688BC69E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4767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F0E8"/>
                </a:solidFill>
              </a:defRPr>
            </a:pPr>
            <a:r>
              <a:rPr sz="1350" b="0">
                <a:solidFill>
                  <a:srgbClr val="F4F0E8"/>
                </a:solidFill>
              </a:rPr>
              <a:t>Industrial-noir electronics, glossy synths and body-driven rhythm turn the panel shop into sound—from FACTORY SETTINGS to ROAD READY.</a:t>
            </a:r>
          </a:p>
        </p:txBody>
      </p:sp>
    </p:spTree>
    <p:extLst>
      <p:ext uri="{BB962C8B-B14F-4D97-AF65-F5344CB8AC3E}">
        <p14:creationId xmlns:p14="http://schemas.microsoft.com/office/powerpoint/2010/main" val="18255387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DC2C69B0-EBF1-40E2-BF5F-696DC6EDC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FF3DE949-06FC-4422-80A6-CDC2D84C7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F0E8"/>
                </a:solidFill>
              </a:defRPr>
            </a:pPr>
            <a:r>
              <a:rPr sz="1050" b="1">
                <a:solidFill>
                  <a:srgbClr val="F4F0E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443FD245-18A3-4DDC-A421-7970C42DF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DB38"/>
                </a:solidFill>
              </a:defRPr>
            </a:pPr>
            <a:r>
              <a:rPr sz="900" b="1">
                <a:solidFill>
                  <a:srgbClr val="B8DB38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B6073511-C701-44AF-BBD9-43375729B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51F72"/>
                </a:solidFill>
              </a:defRPr>
            </a:pPr>
            <a:r>
              <a:rPr sz="900" b="1">
                <a:solidFill>
                  <a:srgbClr val="F51F72"/>
                </a:solidFill>
              </a:rPr>
              <a:t>04</a:t>
            </a:r>
          </a:p>
        </p:txBody>
      </p:sp>
      <p:sp>
        <p:nvSpPr>
          <p:cNvPr id="5" name="role">
            <a:extLst xmlns:a="http://schemas.openxmlformats.org/drawingml/2006/main">
              <a:ext uri="{FF2B5EF4-FFF2-40B4-BE49-F238E27FC236}">
                <a16:creationId xmlns:a16="http://schemas.microsoft.com/office/drawing/2014/main" id="{024A4E63-D052-4FD7-B485-E2ABBBCF7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191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F0E8"/>
                </a:solidFill>
              </a:defRPr>
            </a:pPr>
            <a:r>
              <a:rPr sz="1050" b="1">
                <a:solidFill>
                  <a:srgbClr val="F4F0E8"/>
                </a:solidFill>
              </a:rPr>
              <a:t>02 / THE MEANING</a:t>
            </a:r>
          </a:p>
        </p:txBody>
      </p:sp>
      <p:sp>
        <p:nvSpPr>
          <p:cNvPr id="6" name="pillar-name">
            <a:extLst xmlns:a="http://schemas.openxmlformats.org/drawingml/2006/main">
              <a:ext uri="{FF2B5EF4-FFF2-40B4-BE49-F238E27FC236}">
                <a16:creationId xmlns:a16="http://schemas.microsoft.com/office/drawing/2014/main" id="{C8D96FD1-E281-470E-8BFA-9EE40856A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38250"/>
            <a:ext cx="5810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353832"/>
                </a:solidFill>
              </a:defRPr>
            </a:pPr>
            <a:r>
              <a:rPr sz="7800" b="1">
                <a:solidFill>
                  <a:srgbClr val="353832"/>
                </a:solidFill>
              </a:rPr>
              <a:t>STORY</a:t>
            </a:r>
          </a:p>
        </p:txBody>
      </p:sp>
      <p:sp>
        <p:nvSpPr>
          <p:cNvPr id="7" name="vertical-accent">
            <a:extLst xmlns:a="http://schemas.openxmlformats.org/drawingml/2006/main">
              <a:ext uri="{FF2B5EF4-FFF2-40B4-BE49-F238E27FC236}">
                <a16:creationId xmlns:a16="http://schemas.microsoft.com/office/drawing/2014/main" id="{E6940414-C035-4117-97B6-2CB162F4B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219200"/>
            <a:ext cx="47625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95F5812D-2D74-49F8-B46A-52AA7126D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190625"/>
            <a:ext cx="4476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4F0E8"/>
                </a:solidFill>
              </a:defRPr>
            </a:pPr>
            <a:r>
              <a:rPr sz="2550" b="1">
                <a:solidFill>
                  <a:srgbClr val="F4F0E8"/>
                </a:solidFill>
              </a:rPr>
              <a:t>“The panel shop became a philosophy department.”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AD5D757-1F55-47A5-8A11-9467F8B39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38425"/>
            <a:ext cx="4476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EBAB2"/>
                </a:solidFill>
              </a:defRPr>
            </a:pPr>
            <a:r>
              <a:rPr sz="1500" b="0">
                <a:solidFill>
                  <a:srgbClr val="BEBAB2"/>
                </a:solidFill>
              </a:rPr>
              <a:t>STORY gives the signal context. It connects the work to memory, identity and lived experience—then leaves room for the listener to recognise their own.</a:t>
            </a:r>
          </a:p>
        </p:txBody>
      </p:sp>
      <p:sp>
        <p:nvSpPr>
          <p:cNvPr id="10" name="practice-label">
            <a:extLst xmlns:a="http://schemas.openxmlformats.org/drawingml/2006/main">
              <a:ext uri="{FF2B5EF4-FFF2-40B4-BE49-F238E27FC236}">
                <a16:creationId xmlns:a16="http://schemas.microsoft.com/office/drawing/2014/main" id="{6E812B9A-22D5-4062-A4C1-48D405E2E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290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DB38"/>
                </a:solidFill>
              </a:defRPr>
            </a:pPr>
            <a:r>
              <a:rPr sz="975" b="1">
                <a:solidFill>
                  <a:srgbClr val="B8DB38"/>
                </a:solidFill>
              </a:rPr>
              <a:t>CUSTOM MADE / IN PRACTICE</a:t>
            </a:r>
          </a:p>
        </p:txBody>
      </p:sp>
      <p:sp>
        <p:nvSpPr>
          <p:cNvPr id="11" name="practice">
            <a:extLst xmlns:a="http://schemas.openxmlformats.org/drawingml/2006/main">
              <a:ext uri="{FF2B5EF4-FFF2-40B4-BE49-F238E27FC236}">
                <a16:creationId xmlns:a16="http://schemas.microsoft.com/office/drawing/2014/main" id="{32BCABFE-4197-4156-8978-182BC31FF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4767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F0E8"/>
                </a:solidFill>
              </a:defRPr>
            </a:pPr>
            <a:r>
              <a:rPr sz="1350" b="0">
                <a:solidFill>
                  <a:srgbClr val="F4F0E8"/>
                </a:solidFill>
              </a:rPr>
              <a:t>A family workshop opened in 1989 becomes a human question: who authored the version of you that the world first met?</a:t>
            </a:r>
          </a:p>
        </p:txBody>
      </p:sp>
    </p:spTree>
    <p:extLst>
      <p:ext uri="{BB962C8B-B14F-4D97-AF65-F5344CB8AC3E}">
        <p14:creationId xmlns:p14="http://schemas.microsoft.com/office/powerpoint/2010/main" val="18395850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3BB3141A-B872-463E-8D8B-0817E2ADC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D7C35CF-8EB2-4EA3-9789-B237BAEB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F0E8"/>
                </a:solidFill>
              </a:defRPr>
            </a:pPr>
            <a:r>
              <a:rPr sz="1050" b="1">
                <a:solidFill>
                  <a:srgbClr val="F4F0E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AE73551F-8BE5-4583-A68C-2637283B0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DB38"/>
                </a:solidFill>
              </a:defRPr>
            </a:pPr>
            <a:r>
              <a:rPr sz="900" b="1">
                <a:solidFill>
                  <a:srgbClr val="B8DB38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129CEBC4-7798-44CA-8A65-656CCCB1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51F72"/>
                </a:solidFill>
              </a:defRPr>
            </a:pPr>
            <a:r>
              <a:rPr sz="900" b="1">
                <a:solidFill>
                  <a:srgbClr val="F51F72"/>
                </a:solidFill>
              </a:rPr>
              <a:t>05</a:t>
            </a:r>
          </a:p>
        </p:txBody>
      </p:sp>
      <p:sp>
        <p:nvSpPr>
          <p:cNvPr id="5" name="role">
            <a:extLst xmlns:a="http://schemas.openxmlformats.org/drawingml/2006/main">
              <a:ext uri="{FF2B5EF4-FFF2-40B4-BE49-F238E27FC236}">
                <a16:creationId xmlns:a16="http://schemas.microsoft.com/office/drawing/2014/main" id="{503639F4-67FC-42E6-AEB2-AAB4775B6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191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DB38"/>
                </a:solidFill>
              </a:defRPr>
            </a:pPr>
            <a:r>
              <a:rPr sz="1050" b="1">
                <a:solidFill>
                  <a:srgbClr val="B8DB38"/>
                </a:solidFill>
              </a:rPr>
              <a:t>03 / THE ENCOUNTER</a:t>
            </a:r>
          </a:p>
        </p:txBody>
      </p:sp>
      <p:sp>
        <p:nvSpPr>
          <p:cNvPr id="6" name="pillar-name">
            <a:extLst xmlns:a="http://schemas.openxmlformats.org/drawingml/2006/main">
              <a:ext uri="{FF2B5EF4-FFF2-40B4-BE49-F238E27FC236}">
                <a16:creationId xmlns:a16="http://schemas.microsoft.com/office/drawing/2014/main" id="{C841233D-13C1-4CC3-A1A1-E92EE35CC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38250"/>
            <a:ext cx="5810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B8DB38"/>
                </a:solidFill>
              </a:defRPr>
            </a:pPr>
            <a:r>
              <a:rPr sz="7800" b="1">
                <a:solidFill>
                  <a:srgbClr val="B8DB38"/>
                </a:solidFill>
              </a:rPr>
              <a:t>SPACE</a:t>
            </a:r>
          </a:p>
        </p:txBody>
      </p:sp>
      <p:sp>
        <p:nvSpPr>
          <p:cNvPr id="7" name="vertical-accent">
            <a:extLst xmlns:a="http://schemas.openxmlformats.org/drawingml/2006/main">
              <a:ext uri="{FF2B5EF4-FFF2-40B4-BE49-F238E27FC236}">
                <a16:creationId xmlns:a16="http://schemas.microsoft.com/office/drawing/2014/main" id="{43CF03FE-21B4-483D-8A9D-F76F3DC60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219200"/>
            <a:ext cx="47625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DB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D4DBF165-F30C-4DB1-AFC0-9D84A39AF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190625"/>
            <a:ext cx="4476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4F0E8"/>
                </a:solidFill>
              </a:defRPr>
            </a:pPr>
            <a:r>
              <a:rPr sz="2550" b="1">
                <a:solidFill>
                  <a:srgbClr val="F4F0E8"/>
                </a:solidFill>
              </a:rPr>
              <a:t>“A world is not complete until somebody can enter it.”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6A8B352B-73D7-48CC-8EED-1A16FEF8E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38425"/>
            <a:ext cx="4476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EBAB2"/>
                </a:solidFill>
              </a:defRPr>
            </a:pPr>
            <a:r>
              <a:rPr sz="1500" b="0">
                <a:solidFill>
                  <a:srgbClr val="BEBAB2"/>
                </a:solidFill>
              </a:rPr>
              <a:t>SPACE is where song and story become experience: a stage, workshop, dancefloor, website, conversation or room built for participation.</a:t>
            </a:r>
          </a:p>
        </p:txBody>
      </p:sp>
      <p:sp>
        <p:nvSpPr>
          <p:cNvPr id="10" name="practice-label">
            <a:extLst xmlns:a="http://schemas.openxmlformats.org/drawingml/2006/main">
              <a:ext uri="{FF2B5EF4-FFF2-40B4-BE49-F238E27FC236}">
                <a16:creationId xmlns:a16="http://schemas.microsoft.com/office/drawing/2014/main" id="{618D0D9B-62EF-4F02-8255-335643BBF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290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DB38"/>
                </a:solidFill>
              </a:defRPr>
            </a:pPr>
            <a:r>
              <a:rPr sz="975" b="1">
                <a:solidFill>
                  <a:srgbClr val="B8DB38"/>
                </a:solidFill>
              </a:rPr>
              <a:t>CUSTOM MADE / IN PRACTICE</a:t>
            </a:r>
          </a:p>
        </p:txBody>
      </p:sp>
      <p:sp>
        <p:nvSpPr>
          <p:cNvPr id="11" name="practice">
            <a:extLst xmlns:a="http://schemas.openxmlformats.org/drawingml/2006/main">
              <a:ext uri="{FF2B5EF4-FFF2-40B4-BE49-F238E27FC236}">
                <a16:creationId xmlns:a16="http://schemas.microsoft.com/office/drawing/2014/main" id="{6BCC51FD-BEC0-434B-9243-21243322B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4767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F0E8"/>
                </a:solidFill>
              </a:defRPr>
            </a:pPr>
            <a:r>
              <a:rPr sz="1350" b="0">
                <a:solidFill>
                  <a:srgbClr val="F4F0E8"/>
                </a:solidFill>
              </a:rPr>
              <a:t>The album leaves the headphones through its visual world, PAINT JOB conversations, The Workshop and future immersive encounters.</a:t>
            </a:r>
          </a:p>
        </p:txBody>
      </p:sp>
    </p:spTree>
    <p:extLst>
      <p:ext uri="{BB962C8B-B14F-4D97-AF65-F5344CB8AC3E}">
        <p14:creationId xmlns:p14="http://schemas.microsoft.com/office/powerpoint/2010/main" val="40171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A767CB42-DC89-4B5D-806E-A76A31580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7D938C0-4B58-4350-90C4-3C0E76647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F0E8"/>
                </a:solidFill>
              </a:defRPr>
            </a:pPr>
            <a:r>
              <a:rPr sz="1050" b="1">
                <a:solidFill>
                  <a:srgbClr val="F4F0E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689EC41A-C064-401F-A7F1-11184440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DB38"/>
                </a:solidFill>
              </a:defRPr>
            </a:pPr>
            <a:r>
              <a:rPr sz="900" b="1">
                <a:solidFill>
                  <a:srgbClr val="B8DB38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0864E584-8FA8-48EC-85E6-65B42250E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51F72"/>
                </a:solidFill>
              </a:defRPr>
            </a:pPr>
            <a:r>
              <a:rPr sz="900" b="1">
                <a:solidFill>
                  <a:srgbClr val="F51F72"/>
                </a:solidFill>
              </a:rPr>
              <a:t>06</a:t>
            </a:r>
          </a:p>
        </p:txBody>
      </p:sp>
      <p:sp>
        <p:nvSpPr>
          <p:cNvPr id="5" name="role">
            <a:extLst xmlns:a="http://schemas.openxmlformats.org/drawingml/2006/main">
              <a:ext uri="{FF2B5EF4-FFF2-40B4-BE49-F238E27FC236}">
                <a16:creationId xmlns:a16="http://schemas.microsoft.com/office/drawing/2014/main" id="{172C124F-A396-4A1F-8A9A-D4E5585E3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191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1F72"/>
                </a:solidFill>
              </a:defRPr>
            </a:pPr>
            <a:r>
              <a:rPr sz="1050" b="1">
                <a:solidFill>
                  <a:srgbClr val="F51F72"/>
                </a:solidFill>
              </a:rPr>
              <a:t>04 / THE AUTHOR</a:t>
            </a:r>
          </a:p>
        </p:txBody>
      </p:sp>
      <p:sp>
        <p:nvSpPr>
          <p:cNvPr id="6" name="pillar-name">
            <a:extLst xmlns:a="http://schemas.openxmlformats.org/drawingml/2006/main">
              <a:ext uri="{FF2B5EF4-FFF2-40B4-BE49-F238E27FC236}">
                <a16:creationId xmlns:a16="http://schemas.microsoft.com/office/drawing/2014/main" id="{2F3B0D0F-7ED3-4FEF-8F63-EE994A7AC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38250"/>
            <a:ext cx="5810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353832"/>
                </a:solidFill>
              </a:defRPr>
            </a:pPr>
            <a:r>
              <a:rPr sz="7800" b="1">
                <a:solidFill>
                  <a:srgbClr val="353832"/>
                </a:solidFill>
              </a:rPr>
              <a:t>SELF</a:t>
            </a:r>
          </a:p>
        </p:txBody>
      </p:sp>
      <p:sp>
        <p:nvSpPr>
          <p:cNvPr id="7" name="vertical-accent">
            <a:extLst xmlns:a="http://schemas.openxmlformats.org/drawingml/2006/main">
              <a:ext uri="{FF2B5EF4-FFF2-40B4-BE49-F238E27FC236}">
                <a16:creationId xmlns:a16="http://schemas.microsoft.com/office/drawing/2014/main" id="{2E1B82F7-AB84-4D23-9264-4562570AD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219200"/>
            <a:ext cx="47625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1F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57F4411B-529E-476E-BC80-81A7C357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190625"/>
            <a:ext cx="4476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4F0E8"/>
                </a:solidFill>
              </a:defRPr>
            </a:pPr>
            <a:r>
              <a:rPr sz="2550" b="1">
                <a:solidFill>
                  <a:srgbClr val="F4F0E8"/>
                </a:solidFill>
              </a:rPr>
              <a:t>“The voice is mine now.”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05C066C9-4E8A-4CC4-BA80-C4483BECE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38425"/>
            <a:ext cx="4476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EBAB2"/>
                </a:solidFill>
              </a:defRPr>
            </a:pPr>
            <a:r>
              <a:rPr sz="1500" b="0">
                <a:solidFill>
                  <a:srgbClr val="BEBAB2"/>
                </a:solidFill>
              </a:rPr>
              <a:t>SELF is not endless repair. It is authorship: examining inherited settings, choosing what remains, and taking responsibility for what you make next.</a:t>
            </a:r>
          </a:p>
        </p:txBody>
      </p:sp>
      <p:sp>
        <p:nvSpPr>
          <p:cNvPr id="10" name="practice-label">
            <a:extLst xmlns:a="http://schemas.openxmlformats.org/drawingml/2006/main">
              <a:ext uri="{FF2B5EF4-FFF2-40B4-BE49-F238E27FC236}">
                <a16:creationId xmlns:a16="http://schemas.microsoft.com/office/drawing/2014/main" id="{2DEB0D58-5485-4853-8241-CB5681DC0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290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DB38"/>
                </a:solidFill>
              </a:defRPr>
            </a:pPr>
            <a:r>
              <a:rPr sz="975" b="1">
                <a:solidFill>
                  <a:srgbClr val="B8DB38"/>
                </a:solidFill>
              </a:rPr>
              <a:t>CUSTOM MADE / IN PRACTICE</a:t>
            </a:r>
          </a:p>
        </p:txBody>
      </p:sp>
      <p:sp>
        <p:nvSpPr>
          <p:cNvPr id="11" name="practice">
            <a:extLst xmlns:a="http://schemas.openxmlformats.org/drawingml/2006/main">
              <a:ext uri="{FF2B5EF4-FFF2-40B4-BE49-F238E27FC236}">
                <a16:creationId xmlns:a16="http://schemas.microsoft.com/office/drawing/2014/main" id="{8B608D8C-AF26-44A9-A371-087E57F42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4767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F0E8"/>
                </a:solidFill>
              </a:defRPr>
            </a:pPr>
            <a:r>
              <a:rPr sz="1350" b="0">
                <a:solidFill>
                  <a:srgbClr val="F4F0E8"/>
                </a:solidFill>
              </a:rPr>
              <a:t>Matthew steps out from behind the mythology and into his own name, image and voice. A life can be worked on without treating the person as defective.</a:t>
            </a:r>
          </a:p>
        </p:txBody>
      </p:sp>
    </p:spTree>
    <p:extLst>
      <p:ext uri="{BB962C8B-B14F-4D97-AF65-F5344CB8AC3E}">
        <p14:creationId xmlns:p14="http://schemas.microsoft.com/office/powerpoint/2010/main" val="145899864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7DEC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44280DB1-2E0A-48E0-942B-0D2B2055F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39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D0E0457-ABFF-4837-AE6E-107DFF8DC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80908"/>
                </a:solidFill>
              </a:defRPr>
            </a:pPr>
            <a:r>
              <a:rPr sz="1050" b="1">
                <a:solidFill>
                  <a:srgbClr val="08090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640926AC-2D7B-4D63-943D-601563DD7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10D"/>
                </a:solidFill>
              </a:defRPr>
            </a:pPr>
            <a:r>
              <a:rPr sz="900" b="1">
                <a:solidFill>
                  <a:srgbClr val="65710D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988F901F-9C40-4FB3-80F8-817953EA9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20F4E"/>
                </a:solidFill>
              </a:defRPr>
            </a:pPr>
            <a:r>
              <a:rPr sz="900" b="1">
                <a:solidFill>
                  <a:srgbClr val="B20F4E"/>
                </a:solidFill>
              </a:rPr>
              <a:t>07</a:t>
            </a:r>
          </a:p>
        </p:txBody>
      </p:sp>
      <p:sp>
        <p:nvSpPr>
          <p:cNvPr id="5" name="eyebrow">
            <a:extLst xmlns:a="http://schemas.openxmlformats.org/drawingml/2006/main">
              <a:ext uri="{FF2B5EF4-FFF2-40B4-BE49-F238E27FC236}">
                <a16:creationId xmlns:a16="http://schemas.microsoft.com/office/drawing/2014/main" id="{855B62E7-6F90-4199-A669-1D46E089E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09625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10D"/>
                </a:solidFill>
              </a:defRPr>
            </a:pPr>
            <a:r>
              <a:rPr sz="1050" b="1">
                <a:solidFill>
                  <a:srgbClr val="65710D"/>
                </a:solidFill>
              </a:rPr>
              <a:t>THE COMPLETE CIRCUIT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71FF425-6D74-471E-AE3A-51E93AD2E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200150"/>
            <a:ext cx="8191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80908"/>
                </a:solidFill>
              </a:defRPr>
            </a:pPr>
            <a:r>
              <a:rPr sz="4350" b="1">
                <a:solidFill>
                  <a:srgbClr val="080908"/>
                </a:solidFill>
              </a:rPr>
              <a:t>CUSTOM MADE IS THE</a:t>
            </a:r>
          </a:p>
          <a:p xmlns:a="http://schemas.openxmlformats.org/drawingml/2006/main">
            <a:pPr algn="l">
              <a:defRPr sz="4350" b="1">
                <a:solidFill>
                  <a:srgbClr val="080908"/>
                </a:solidFill>
              </a:defRPr>
            </a:pPr>
            <a:r>
              <a:rPr sz="4350" b="1">
                <a:solidFill>
                  <a:srgbClr val="080908"/>
                </a:solidFill>
              </a:rPr>
              <a:t>FIRST FULL PROOF.</a:t>
            </a:r>
          </a:p>
        </p:txBody>
      </p:sp>
      <p:sp>
        <p:nvSpPr>
          <p:cNvPr id="7" name="n-0">
            <a:extLst xmlns:a="http://schemas.openxmlformats.org/drawingml/2006/main">
              <a:ext uri="{FF2B5EF4-FFF2-40B4-BE49-F238E27FC236}">
                <a16:creationId xmlns:a16="http://schemas.microsoft.com/office/drawing/2014/main" id="{7E571018-9241-4790-9481-662FD169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33750"/>
            <a:ext cx="76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1F72"/>
                </a:solidFill>
              </a:defRPr>
            </a:pPr>
            <a:r>
              <a:rPr sz="975" b="1">
                <a:solidFill>
                  <a:srgbClr val="F51F72"/>
                </a:solidFill>
              </a:rPr>
              <a:t>01</a:t>
            </a:r>
          </a:p>
        </p:txBody>
      </p:sp>
      <p:sp>
        <p:nvSpPr>
          <p:cNvPr id="8" name="name-0">
            <a:extLst xmlns:a="http://schemas.openxmlformats.org/drawingml/2006/main">
              <a:ext uri="{FF2B5EF4-FFF2-40B4-BE49-F238E27FC236}">
                <a16:creationId xmlns:a16="http://schemas.microsoft.com/office/drawing/2014/main" id="{355616B1-0580-49B8-B25D-F3DEA1EDF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3855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80908"/>
                </a:solidFill>
              </a:defRPr>
            </a:pPr>
            <a:r>
              <a:rPr sz="2850" b="1">
                <a:solidFill>
                  <a:srgbClr val="080908"/>
                </a:solidFill>
              </a:rPr>
              <a:t>SONG</a:t>
            </a:r>
          </a:p>
        </p:txBody>
      </p:sp>
      <p:sp>
        <p:nvSpPr>
          <p:cNvPr id="9" name="sub-0">
            <a:extLst xmlns:a="http://schemas.openxmlformats.org/drawingml/2006/main">
              <a:ext uri="{FF2B5EF4-FFF2-40B4-BE49-F238E27FC236}">
                <a16:creationId xmlns:a16="http://schemas.microsoft.com/office/drawing/2014/main" id="{CC5D8CE4-B501-488D-83A1-369A0B25B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333875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F5B54"/>
                </a:solidFill>
              </a:defRPr>
            </a:pPr>
            <a:r>
              <a:rPr sz="975" b="1">
                <a:solidFill>
                  <a:srgbClr val="5F5B54"/>
                </a:solidFill>
              </a:rPr>
              <a:t>THE BODY</a:t>
            </a:r>
          </a:p>
        </p:txBody>
      </p:sp>
      <p:sp>
        <p:nvSpPr>
          <p:cNvPr id="10" name="arrow-0">
            <a:extLst xmlns:a="http://schemas.openxmlformats.org/drawingml/2006/main">
              <a:ext uri="{FF2B5EF4-FFF2-40B4-BE49-F238E27FC236}">
                <a16:creationId xmlns:a16="http://schemas.microsoft.com/office/drawing/2014/main" id="{798B7ECF-608E-491B-9A95-AA0790AD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372427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51F72"/>
                </a:solidFill>
              </a:defRPr>
            </a:pPr>
            <a:r>
              <a:rPr sz="2550" b="1">
                <a:solidFill>
                  <a:srgbClr val="F51F72"/>
                </a:solidFill>
              </a:rPr>
              <a:t>→</a:t>
            </a:r>
          </a:p>
        </p:txBody>
      </p:sp>
      <p:sp>
        <p:nvSpPr>
          <p:cNvPr id="11" name="n-1">
            <a:extLst xmlns:a="http://schemas.openxmlformats.org/drawingml/2006/main">
              <a:ext uri="{FF2B5EF4-FFF2-40B4-BE49-F238E27FC236}">
                <a16:creationId xmlns:a16="http://schemas.microsoft.com/office/drawing/2014/main" id="{0ECF0208-CF2D-455C-AE0E-61896E9B8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333750"/>
            <a:ext cx="76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1F72"/>
                </a:solidFill>
              </a:defRPr>
            </a:pPr>
            <a:r>
              <a:rPr sz="975" b="1">
                <a:solidFill>
                  <a:srgbClr val="F51F72"/>
                </a:solidFill>
              </a:rPr>
              <a:t>02</a:t>
            </a:r>
          </a:p>
        </p:txBody>
      </p:sp>
      <p:sp>
        <p:nvSpPr>
          <p:cNvPr id="12" name="name-1">
            <a:extLst xmlns:a="http://schemas.openxmlformats.org/drawingml/2006/main">
              <a:ext uri="{FF2B5EF4-FFF2-40B4-BE49-F238E27FC236}">
                <a16:creationId xmlns:a16="http://schemas.microsoft.com/office/drawing/2014/main" id="{6119E9EC-7714-4D4A-80B2-324C9A9B8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63855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80908"/>
                </a:solidFill>
              </a:defRPr>
            </a:pPr>
            <a:r>
              <a:rPr sz="2850" b="1">
                <a:solidFill>
                  <a:srgbClr val="080908"/>
                </a:solidFill>
              </a:rPr>
              <a:t>STORY</a:t>
            </a:r>
          </a:p>
        </p:txBody>
      </p:sp>
      <p:sp>
        <p:nvSpPr>
          <p:cNvPr id="13" name="sub-1">
            <a:extLst xmlns:a="http://schemas.openxmlformats.org/drawingml/2006/main">
              <a:ext uri="{FF2B5EF4-FFF2-40B4-BE49-F238E27FC236}">
                <a16:creationId xmlns:a16="http://schemas.microsoft.com/office/drawing/2014/main" id="{F56188A3-0806-47D9-945F-C44258361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333875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F5B54"/>
                </a:solidFill>
              </a:defRPr>
            </a:pPr>
            <a:r>
              <a:rPr sz="975" b="1">
                <a:solidFill>
                  <a:srgbClr val="5F5B54"/>
                </a:solidFill>
              </a:rPr>
              <a:t>THE MEMORY</a:t>
            </a:r>
          </a:p>
        </p:txBody>
      </p:sp>
      <p:sp>
        <p:nvSpPr>
          <p:cNvPr id="14" name="arrow-1">
            <a:extLst xmlns:a="http://schemas.openxmlformats.org/drawingml/2006/main">
              <a:ext uri="{FF2B5EF4-FFF2-40B4-BE49-F238E27FC236}">
                <a16:creationId xmlns:a16="http://schemas.microsoft.com/office/drawing/2014/main" id="{50A38CBE-32BD-45EE-8C57-7D43533B9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675" y="372427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51F72"/>
                </a:solidFill>
              </a:defRPr>
            </a:pPr>
            <a:r>
              <a:rPr sz="2550" b="1">
                <a:solidFill>
                  <a:srgbClr val="F51F72"/>
                </a:solidFill>
              </a:rPr>
              <a:t>→</a:t>
            </a:r>
          </a:p>
        </p:txBody>
      </p:sp>
      <p:sp>
        <p:nvSpPr>
          <p:cNvPr id="15" name="n-2">
            <a:extLst xmlns:a="http://schemas.openxmlformats.org/drawingml/2006/main">
              <a:ext uri="{FF2B5EF4-FFF2-40B4-BE49-F238E27FC236}">
                <a16:creationId xmlns:a16="http://schemas.microsoft.com/office/drawing/2014/main" id="{D984E004-09A5-4466-9D23-4EF89BE9A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333750"/>
            <a:ext cx="76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5710D"/>
                </a:solidFill>
              </a:defRPr>
            </a:pPr>
            <a:r>
              <a:rPr sz="975" b="1">
                <a:solidFill>
                  <a:srgbClr val="65710D"/>
                </a:solidFill>
              </a:rPr>
              <a:t>03</a:t>
            </a:r>
          </a:p>
        </p:txBody>
      </p:sp>
      <p:sp>
        <p:nvSpPr>
          <p:cNvPr id="16" name="name-2">
            <a:extLst xmlns:a="http://schemas.openxmlformats.org/drawingml/2006/main">
              <a:ext uri="{FF2B5EF4-FFF2-40B4-BE49-F238E27FC236}">
                <a16:creationId xmlns:a16="http://schemas.microsoft.com/office/drawing/2014/main" id="{AD677459-BD07-4254-8EA4-07079E9F5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63855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80908"/>
                </a:solidFill>
              </a:defRPr>
            </a:pPr>
            <a:r>
              <a:rPr sz="2850" b="1">
                <a:solidFill>
                  <a:srgbClr val="080908"/>
                </a:solidFill>
              </a:rPr>
              <a:t>SPACE</a:t>
            </a:r>
          </a:p>
        </p:txBody>
      </p:sp>
      <p:sp>
        <p:nvSpPr>
          <p:cNvPr id="17" name="sub-2">
            <a:extLst xmlns:a="http://schemas.openxmlformats.org/drawingml/2006/main">
              <a:ext uri="{FF2B5EF4-FFF2-40B4-BE49-F238E27FC236}">
                <a16:creationId xmlns:a16="http://schemas.microsoft.com/office/drawing/2014/main" id="{19FBB63D-0FF7-4349-96DE-24A4B3E0A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333875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F5B54"/>
                </a:solidFill>
              </a:defRPr>
            </a:pPr>
            <a:r>
              <a:rPr sz="975" b="1">
                <a:solidFill>
                  <a:srgbClr val="5F5B54"/>
                </a:solidFill>
              </a:rPr>
              <a:t>THE WORKSHOP</a:t>
            </a:r>
          </a:p>
        </p:txBody>
      </p:sp>
      <p:sp>
        <p:nvSpPr>
          <p:cNvPr id="18" name="arrow-2">
            <a:extLst xmlns:a="http://schemas.openxmlformats.org/drawingml/2006/main">
              <a:ext uri="{FF2B5EF4-FFF2-40B4-BE49-F238E27FC236}">
                <a16:creationId xmlns:a16="http://schemas.microsoft.com/office/drawing/2014/main" id="{7E879E3D-10FC-4F9A-90F7-2B79B849B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372427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51F72"/>
                </a:solidFill>
              </a:defRPr>
            </a:pPr>
            <a:r>
              <a:rPr sz="2550" b="1">
                <a:solidFill>
                  <a:srgbClr val="F51F72"/>
                </a:solidFill>
              </a:rPr>
              <a:t>→</a:t>
            </a:r>
          </a:p>
        </p:txBody>
      </p:sp>
      <p:sp>
        <p:nvSpPr>
          <p:cNvPr id="19" name="n-3">
            <a:extLst xmlns:a="http://schemas.openxmlformats.org/drawingml/2006/main">
              <a:ext uri="{FF2B5EF4-FFF2-40B4-BE49-F238E27FC236}">
                <a16:creationId xmlns:a16="http://schemas.microsoft.com/office/drawing/2014/main" id="{84BA78E4-A1E7-48C0-8317-AAE1EADA3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333750"/>
            <a:ext cx="76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1F72"/>
                </a:solidFill>
              </a:defRPr>
            </a:pPr>
            <a:r>
              <a:rPr sz="975" b="1">
                <a:solidFill>
                  <a:srgbClr val="F51F72"/>
                </a:solidFill>
              </a:rPr>
              <a:t>04</a:t>
            </a:r>
          </a:p>
        </p:txBody>
      </p:sp>
      <p:sp>
        <p:nvSpPr>
          <p:cNvPr id="20" name="name-3">
            <a:extLst xmlns:a="http://schemas.openxmlformats.org/drawingml/2006/main">
              <a:ext uri="{FF2B5EF4-FFF2-40B4-BE49-F238E27FC236}">
                <a16:creationId xmlns:a16="http://schemas.microsoft.com/office/drawing/2014/main" id="{344E1C31-8567-4F2C-8257-9F64912DD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63855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80908"/>
                </a:solidFill>
              </a:defRPr>
            </a:pPr>
            <a:r>
              <a:rPr sz="2850" b="1">
                <a:solidFill>
                  <a:srgbClr val="080908"/>
                </a:solidFill>
              </a:rPr>
              <a:t>SELF</a:t>
            </a:r>
          </a:p>
        </p:txBody>
      </p:sp>
      <p:sp>
        <p:nvSpPr>
          <p:cNvPr id="21" name="sub-3">
            <a:extLst xmlns:a="http://schemas.openxmlformats.org/drawingml/2006/main">
              <a:ext uri="{FF2B5EF4-FFF2-40B4-BE49-F238E27FC236}">
                <a16:creationId xmlns:a16="http://schemas.microsoft.com/office/drawing/2014/main" id="{C27398B7-50D7-4170-BC22-BC8EB2D7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333875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F5B54"/>
                </a:solidFill>
              </a:defRPr>
            </a:pPr>
            <a:r>
              <a:rPr sz="975" b="1">
                <a:solidFill>
                  <a:srgbClr val="5F5B54"/>
                </a:solidFill>
              </a:rPr>
              <a:t>THE AUTHOR</a:t>
            </a:r>
          </a:p>
        </p:txBody>
      </p:sp>
      <p:sp>
        <p:nvSpPr>
          <p:cNvPr id="22" name="bottom-rule">
            <a:extLst xmlns:a="http://schemas.openxmlformats.org/drawingml/2006/main">
              <a:ext uri="{FF2B5EF4-FFF2-40B4-BE49-F238E27FC236}">
                <a16:creationId xmlns:a16="http://schemas.microsoft.com/office/drawing/2014/main" id="{95E60D34-74C8-40DB-B589-3BEB5C319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0"/>
            <a:ext cx="10429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proof">
            <a:extLst xmlns:a="http://schemas.openxmlformats.org/drawingml/2006/main">
              <a:ext uri="{FF2B5EF4-FFF2-40B4-BE49-F238E27FC236}">
                <a16:creationId xmlns:a16="http://schemas.microsoft.com/office/drawing/2014/main" id="{AD48F48F-31E8-4FC1-93F5-D860C618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267325"/>
            <a:ext cx="104298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The music carries the body. The memoir gives it memory. The visual world creates the workshop. Matthew’s voice completes the act of authorship.</a:t>
            </a:r>
          </a:p>
        </p:txBody>
      </p:sp>
    </p:spTree>
    <p:extLst>
      <p:ext uri="{BB962C8B-B14F-4D97-AF65-F5344CB8AC3E}">
        <p14:creationId xmlns:p14="http://schemas.microsoft.com/office/powerpoint/2010/main" val="165511255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op-rule">
            <a:extLst xmlns:a="http://schemas.openxmlformats.org/drawingml/2006/main">
              <a:ext uri="{FF2B5EF4-FFF2-40B4-BE49-F238E27FC236}">
                <a16:creationId xmlns:a16="http://schemas.microsoft.com/office/drawing/2014/main" id="{C8E002B9-A1FA-41B5-BF8D-B8C501D30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448D918B-8369-46FA-934F-4234CDD96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F0E8"/>
                </a:solidFill>
              </a:defRPr>
            </a:pPr>
            <a:r>
              <a:rPr sz="1050" b="1">
                <a:solidFill>
                  <a:srgbClr val="F4F0E8"/>
                </a:solidFill>
              </a:rPr>
              <a:t>’astroscales’ presents</a:t>
            </a:r>
          </a:p>
        </p:txBody>
      </p:sp>
      <p:sp>
        <p:nvSpPr>
          <p:cNvPr id="3" name="system">
            <a:extLst xmlns:a="http://schemas.openxmlformats.org/drawingml/2006/main">
              <a:ext uri="{FF2B5EF4-FFF2-40B4-BE49-F238E27FC236}">
                <a16:creationId xmlns:a16="http://schemas.microsoft.com/office/drawing/2014/main" id="{A6982F7B-D3EE-4244-955B-8AB19A2BA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05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DB38"/>
                </a:solidFill>
              </a:defRPr>
            </a:pPr>
            <a:r>
              <a:rPr sz="900" b="1">
                <a:solidFill>
                  <a:srgbClr val="B8DB38"/>
                </a:solidFill>
              </a:rPr>
              <a:t>SONG · STORY · SPACE · SELF</a:t>
            </a:r>
          </a:p>
        </p:txBody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9F7EFB63-C9B6-4DC5-884F-6BCAE6993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19050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51F72"/>
                </a:solidFill>
              </a:defRPr>
            </a:pPr>
            <a:r>
              <a:rPr sz="900" b="1">
                <a:solidFill>
                  <a:srgbClr val="F51F72"/>
                </a:solidFill>
              </a:rPr>
              <a:t>08</a:t>
            </a:r>
          </a:p>
        </p:txBody>
      </p:sp>
      <p:sp>
        <p:nvSpPr>
          <p:cNvPr id="5" name="eyebrow">
            <a:extLst xmlns:a="http://schemas.openxmlformats.org/drawingml/2006/main">
              <a:ext uri="{FF2B5EF4-FFF2-40B4-BE49-F238E27FC236}">
                <a16:creationId xmlns:a16="http://schemas.microsoft.com/office/drawing/2014/main" id="{6B98A374-50F0-4797-9FA9-62719A712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8572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DB38"/>
                </a:solidFill>
              </a:defRPr>
            </a:pPr>
            <a:r>
              <a:rPr sz="1050" b="1">
                <a:solidFill>
                  <a:srgbClr val="B8DB38"/>
                </a:solidFill>
              </a:rPr>
              <a:t>YOUR TURN AT THE WORKBENCH</a:t>
            </a:r>
          </a:p>
        </p:txBody>
      </p:sp>
      <p:sp>
        <p:nvSpPr>
          <p:cNvPr id="6" name="question-one">
            <a:extLst xmlns:a="http://schemas.openxmlformats.org/drawingml/2006/main">
              <a:ext uri="{FF2B5EF4-FFF2-40B4-BE49-F238E27FC236}">
                <a16:creationId xmlns:a16="http://schemas.microsoft.com/office/drawing/2014/main" id="{75EE5EEB-A3E1-40FF-B403-2E1F02D0A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333500"/>
            <a:ext cx="10668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F4F0E8"/>
                </a:solidFill>
              </a:defRPr>
            </a:pPr>
            <a:r>
              <a:rPr sz="5250" b="1">
                <a:solidFill>
                  <a:srgbClr val="F4F0E8"/>
                </a:solidFill>
              </a:rPr>
              <a:t>WHAT DID YOU</a:t>
            </a:r>
          </a:p>
        </p:txBody>
      </p:sp>
      <p:sp>
        <p:nvSpPr>
          <p:cNvPr id="7" name="question-two">
            <a:extLst xmlns:a="http://schemas.openxmlformats.org/drawingml/2006/main">
              <a:ext uri="{FF2B5EF4-FFF2-40B4-BE49-F238E27FC236}">
                <a16:creationId xmlns:a16="http://schemas.microsoft.com/office/drawing/2014/main" id="{F4AF0378-248D-47E9-9028-33F802A1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19075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600" b="1">
                <a:solidFill>
                  <a:srgbClr val="F4F0E8"/>
                </a:solidFill>
              </a:defRPr>
            </a:pPr>
            <a:r>
              <a:rPr sz="6600" b="1">
                <a:solidFill>
                  <a:srgbClr val="F4F0E8"/>
                </a:solidFill>
              </a:rPr>
              <a:t>INHERIT?</a:t>
            </a:r>
          </a:p>
        </p:txBody>
      </p:sp>
      <p:sp>
        <p:nvSpPr>
          <p:cNvPr id="8" name="question-three">
            <a:extLst xmlns:a="http://schemas.openxmlformats.org/drawingml/2006/main">
              <a:ext uri="{FF2B5EF4-FFF2-40B4-BE49-F238E27FC236}">
                <a16:creationId xmlns:a16="http://schemas.microsoft.com/office/drawing/2014/main" id="{D96BAA17-2D6C-4AD9-8A31-C9F9A630D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581400"/>
            <a:ext cx="10668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F51F72"/>
                </a:solidFill>
              </a:defRPr>
            </a:pPr>
            <a:r>
              <a:rPr sz="5250" b="1">
                <a:solidFill>
                  <a:srgbClr val="F51F72"/>
                </a:solidFill>
              </a:rPr>
              <a:t>WHAT WILL YOU</a:t>
            </a:r>
          </a:p>
        </p:txBody>
      </p:sp>
      <p:sp>
        <p:nvSpPr>
          <p:cNvPr id="9" name="question-four">
            <a:extLst xmlns:a="http://schemas.openxmlformats.org/drawingml/2006/main">
              <a:ext uri="{FF2B5EF4-FFF2-40B4-BE49-F238E27FC236}">
                <a16:creationId xmlns:a16="http://schemas.microsoft.com/office/drawing/2014/main" id="{B4E6C806-5133-4B1A-93CC-71C8BA850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3865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600" b="1">
                <a:solidFill>
                  <a:srgbClr val="F51F72"/>
                </a:solidFill>
              </a:defRPr>
            </a:pPr>
            <a:r>
              <a:rPr sz="6600" b="1">
                <a:solidFill>
                  <a:srgbClr val="F51F72"/>
                </a:solidFill>
              </a:rPr>
              <a:t>AUTHOR?</a:t>
            </a:r>
          </a:p>
        </p:txBody>
      </p:sp>
      <p:sp>
        <p:nvSpPr>
          <p:cNvPr id="10" name="lime-rule">
            <a:extLst xmlns:a="http://schemas.openxmlformats.org/drawingml/2006/main">
              <a:ext uri="{FF2B5EF4-FFF2-40B4-BE49-F238E27FC236}">
                <a16:creationId xmlns:a16="http://schemas.microsoft.com/office/drawing/2014/main" id="{14D4C241-DBA6-4145-8252-7A7D1C748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05500"/>
            <a:ext cx="147637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DB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lose">
            <a:extLst xmlns:a="http://schemas.openxmlformats.org/drawingml/2006/main">
              <a:ext uri="{FF2B5EF4-FFF2-40B4-BE49-F238E27FC236}">
                <a16:creationId xmlns:a16="http://schemas.microsoft.com/office/drawing/2014/main" id="{295493A2-CC11-443F-868A-27EBEB42C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5762625"/>
            <a:ext cx="7000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0E8"/>
                </a:solidFill>
              </a:defRPr>
            </a:pPr>
            <a:r>
              <a:rPr sz="1650" b="1">
                <a:solidFill>
                  <a:srgbClr val="F4F0E8"/>
                </a:solidFill>
              </a:rPr>
              <a:t>CUSTOM MADE — A STUDY IN SELF-CREATION</a:t>
            </a:r>
          </a:p>
        </p:txBody>
      </p:sp>
      <p:sp>
        <p:nvSpPr>
          <p:cNvPr id="12" name="url">
            <a:extLst xmlns:a="http://schemas.openxmlformats.org/drawingml/2006/main">
              <a:ext uri="{FF2B5EF4-FFF2-40B4-BE49-F238E27FC236}">
                <a16:creationId xmlns:a16="http://schemas.microsoft.com/office/drawing/2014/main" id="{3741E828-54F1-458B-A873-68D9303DE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8102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8DB38"/>
                </a:solidFill>
              </a:defRPr>
            </a:pPr>
            <a:r>
              <a:rPr sz="1050" b="1">
                <a:solidFill>
                  <a:srgbClr val="B8DB38"/>
                </a:solidFill>
              </a:rPr>
              <a:t>astroscalesofficial.com</a:t>
            </a:r>
          </a:p>
        </p:txBody>
      </p:sp>
    </p:spTree>
    <p:extLst>
      <p:ext uri="{BB962C8B-B14F-4D97-AF65-F5344CB8AC3E}">
        <p14:creationId xmlns:p14="http://schemas.microsoft.com/office/powerpoint/2010/main" val="11490324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2026-07-27T06:21:14.7660000Z</dcterms:created>
  <dcterms:modified xsi:type="dcterms:W3CDTF">2026-07-27T06:21:14.7660000Z</dcterms:modified>
</coreProperties>
</file>